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8" r:id="rId6"/>
    <p:sldId id="261" r:id="rId7"/>
    <p:sldId id="269" r:id="rId8"/>
    <p:sldId id="270" r:id="rId9"/>
    <p:sldId id="271" r:id="rId10"/>
    <p:sldId id="272" r:id="rId11"/>
    <p:sldId id="276" r:id="rId12"/>
    <p:sldId id="277" r:id="rId13"/>
    <p:sldId id="267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i5eryrblZi5k+P6MAtaoU6Kdq97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ee6338140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19;g2dee633814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7273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ee6338140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BORRAR NOMBRES</a:t>
            </a:r>
            <a:endParaRPr dirty="0"/>
          </a:p>
        </p:txBody>
      </p:sp>
      <p:sp>
        <p:nvSpPr>
          <p:cNvPr id="119" name="Google Shape;119;g2dee633814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8380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8130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dee633814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2dee633814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ee6338140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2dee633814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4490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ee6338140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2dee633814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ee6338140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2dee633814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2351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ee6338140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BORRAR NOMBRES</a:t>
            </a:r>
            <a:endParaRPr dirty="0"/>
          </a:p>
        </p:txBody>
      </p:sp>
      <p:sp>
        <p:nvSpPr>
          <p:cNvPr id="119" name="Google Shape;119;g2dee633814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42719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ee6338140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19;g2dee6338140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827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6012656" y="771525"/>
            <a:ext cx="3290888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1821656" y="-1209675"/>
            <a:ext cx="3290888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hyperlink" Target="mailto:biblioteca@uflouniversidad.edu.ar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https://scholar.google.e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9" y="0"/>
            <a:ext cx="914294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76425" y="1476363"/>
            <a:ext cx="5191125" cy="109537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1456052" y="2766342"/>
            <a:ext cx="6231870" cy="89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3200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Creación de un perfil de investigador</a:t>
            </a:r>
            <a:endParaRPr sz="3200" i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2dee6338140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143"/>
            <a:ext cx="9144000" cy="5129213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</p:pic>
      <p:sp>
        <p:nvSpPr>
          <p:cNvPr id="3" name="CuadroTexto 2"/>
          <p:cNvSpPr txBox="1"/>
          <p:nvPr/>
        </p:nvSpPr>
        <p:spPr>
          <a:xfrm>
            <a:off x="557048" y="32498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es-MX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Guardado el perfil, es necesario revisar el correo </a:t>
            </a:r>
            <a:r>
              <a:rPr lang="es-MX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@uflouniversidad 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s-MX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@uflo 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utilizado para verificar la cuenta institucional. Chequear </a:t>
            </a:r>
            <a:r>
              <a:rPr lang="es-MX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spam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si no aparece el siguiente correo en la bandeja de entrada. </a:t>
            </a: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accent1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1323" y="1206418"/>
            <a:ext cx="7281354" cy="457390"/>
          </a:xfrm>
          <a:prstGeom prst="rect">
            <a:avLst/>
          </a:prstGeom>
        </p:spPr>
      </p:pic>
      <p:cxnSp>
        <p:nvCxnSpPr>
          <p:cNvPr id="15" name="Conector recto de flecha 14"/>
          <p:cNvCxnSpPr/>
          <p:nvPr/>
        </p:nvCxnSpPr>
        <p:spPr>
          <a:xfrm flipV="1">
            <a:off x="2884197" y="1532566"/>
            <a:ext cx="404651" cy="637576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61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2dee6338140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143"/>
            <a:ext cx="9144000" cy="5129213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</p:pic>
      <p:sp>
        <p:nvSpPr>
          <p:cNvPr id="3" name="CuadroTexto 2"/>
          <p:cNvSpPr txBox="1"/>
          <p:nvPr/>
        </p:nvSpPr>
        <p:spPr>
          <a:xfrm>
            <a:off x="557048" y="324980"/>
            <a:ext cx="82296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 la cuenta institucional ya verificada, se podrá volver a “Mi perfil” para editarlo: </a:t>
            </a: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 smtClean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382816" y="1659368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149" y="1022126"/>
            <a:ext cx="7600950" cy="2895600"/>
          </a:xfrm>
          <a:prstGeom prst="rect">
            <a:avLst/>
          </a:prstGeom>
        </p:spPr>
      </p:pic>
      <p:cxnSp>
        <p:nvCxnSpPr>
          <p:cNvPr id="15" name="Conector recto de flecha 14"/>
          <p:cNvCxnSpPr/>
          <p:nvPr/>
        </p:nvCxnSpPr>
        <p:spPr>
          <a:xfrm flipV="1">
            <a:off x="551797" y="1334825"/>
            <a:ext cx="404651" cy="637576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139260" y="1998988"/>
            <a:ext cx="817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Añadir foto de </a:t>
            </a:r>
            <a:r>
              <a:rPr lang="es-MX" sz="120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perfil</a:t>
            </a:r>
            <a:endParaRPr lang="en-US" sz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7" name="Conector recto de flecha 16"/>
          <p:cNvCxnSpPr/>
          <p:nvPr/>
        </p:nvCxnSpPr>
        <p:spPr>
          <a:xfrm flipH="1">
            <a:off x="4771466" y="878007"/>
            <a:ext cx="593535" cy="218927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74E87D9-85B5-C352-52A9-6C320F0D6A16}"/>
              </a:ext>
            </a:extLst>
          </p:cNvPr>
          <p:cNvSpPr txBox="1"/>
          <p:nvPr/>
        </p:nvSpPr>
        <p:spPr>
          <a:xfrm>
            <a:off x="5402350" y="733127"/>
            <a:ext cx="1496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Agregar coautores</a:t>
            </a:r>
            <a:endParaRPr lang="en-US" sz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74E87D9-85B5-C352-52A9-6C320F0D6A16}"/>
              </a:ext>
            </a:extLst>
          </p:cNvPr>
          <p:cNvSpPr txBox="1"/>
          <p:nvPr/>
        </p:nvSpPr>
        <p:spPr>
          <a:xfrm>
            <a:off x="3619306" y="1861774"/>
            <a:ext cx="599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Editar</a:t>
            </a:r>
            <a:endParaRPr lang="en-US" sz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B5E9E121-A36A-0EF9-FB3C-C5B1B6B3FC18}"/>
              </a:ext>
            </a:extLst>
          </p:cNvPr>
          <p:cNvCxnSpPr>
            <a:cxnSpLocks/>
          </p:cNvCxnSpPr>
          <p:nvPr/>
        </p:nvCxnSpPr>
        <p:spPr>
          <a:xfrm flipH="1">
            <a:off x="3326116" y="1998988"/>
            <a:ext cx="325826" cy="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887616" y="1208500"/>
            <a:ext cx="2525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Revisar que aparezca Universidad de Flores y que la cuenta esté verificada</a:t>
            </a:r>
            <a:endParaRPr lang="en-US" sz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 flipH="1">
            <a:off x="4449724" y="1705317"/>
            <a:ext cx="599099" cy="403331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3212355" y="2873273"/>
            <a:ext cx="1639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Añadir más artículos</a:t>
            </a:r>
            <a:endParaRPr lang="en-US" sz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" name="Conector recto de flecha 6"/>
          <p:cNvCxnSpPr/>
          <p:nvPr/>
        </p:nvCxnSpPr>
        <p:spPr>
          <a:xfrm flipH="1" flipV="1">
            <a:off x="2279561" y="3000729"/>
            <a:ext cx="790902" cy="11044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>
            <a:off x="7423899" y="3006251"/>
            <a:ext cx="10510" cy="634476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uadroTexto 21"/>
          <p:cNvSpPr txBox="1"/>
          <p:nvPr/>
        </p:nvSpPr>
        <p:spPr>
          <a:xfrm>
            <a:off x="6274997" y="3640727"/>
            <a:ext cx="2525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Permite conocer las métricas</a:t>
            </a:r>
            <a:endParaRPr lang="en-US" sz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6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381"/>
            <a:ext cx="9144000" cy="5138738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"/>
          <p:cNvSpPr txBox="1">
            <a:spLocks noGrp="1"/>
          </p:cNvSpPr>
          <p:nvPr>
            <p:ph type="ctrTitle"/>
          </p:nvPr>
        </p:nvSpPr>
        <p:spPr>
          <a:xfrm>
            <a:off x="1537078" y="1269241"/>
            <a:ext cx="6069842" cy="1580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000" dirty="0" smtClean="0">
                <a:solidFill>
                  <a:srgbClr val="3660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¿Necesitás ayuda para crear un Perfil en Google Académico?</a:t>
            </a:r>
            <a:br>
              <a:rPr lang="es-MX" sz="3000" dirty="0" smtClean="0">
                <a:solidFill>
                  <a:srgbClr val="3660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000" dirty="0" smtClean="0">
                <a:solidFill>
                  <a:srgbClr val="3660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Escribinos a </a:t>
            </a:r>
            <a:r>
              <a:rPr lang="es-MX" sz="3000" dirty="0" smtClean="0">
                <a:solidFill>
                  <a:srgbClr val="366092"/>
                </a:solidFill>
                <a:hlinkClick r:id="rId4"/>
              </a:rPr>
              <a:t>biblioteca@uflouniversidad.edu.ar</a:t>
            </a:r>
            <a:r>
              <a:rPr lang="es-MX" sz="3000" dirty="0" smtClean="0">
                <a:solidFill>
                  <a:srgbClr val="366092"/>
                </a:solidFill>
              </a:rPr>
              <a:t> </a:t>
            </a:r>
            <a:endParaRPr sz="3000" dirty="0">
              <a:solidFill>
                <a:srgbClr val="366092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6291" y="3162629"/>
            <a:ext cx="1951415" cy="95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7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166" name="Google Shape;166;p4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/>
          </a:p>
        </p:txBody>
      </p:sp>
      <p:pic>
        <p:nvPicPr>
          <p:cNvPr id="167" name="Google Shape;167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381"/>
            <a:ext cx="9144000" cy="51387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381"/>
            <a:ext cx="9144000" cy="5138738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"/>
          <p:cNvSpPr txBox="1">
            <a:spLocks noGrp="1"/>
          </p:cNvSpPr>
          <p:nvPr>
            <p:ph type="ctrTitle"/>
          </p:nvPr>
        </p:nvSpPr>
        <p:spPr>
          <a:xfrm>
            <a:off x="1537078" y="1269241"/>
            <a:ext cx="6069842" cy="1580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3000" dirty="0">
                <a:solidFill>
                  <a:srgbClr val="366092"/>
                </a:solidFill>
              </a:rPr>
              <a:t>Es uno de los buscadores de trabajos académicos y científicos más utilizado.</a:t>
            </a:r>
            <a:endParaRPr sz="3000" dirty="0">
              <a:solidFill>
                <a:srgbClr val="36609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3000" dirty="0">
                <a:solidFill>
                  <a:srgbClr val="366092"/>
                </a:solidFill>
              </a:rPr>
              <a:t>Permite además crear un </a:t>
            </a:r>
            <a:br>
              <a:rPr lang="es-AR" sz="3000" dirty="0">
                <a:solidFill>
                  <a:srgbClr val="366092"/>
                </a:solidFill>
              </a:rPr>
            </a:br>
            <a:r>
              <a:rPr lang="es-AR" sz="3000" b="1" dirty="0">
                <a:solidFill>
                  <a:srgbClr val="36609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PERFIL DE INVESTIGADOR</a:t>
            </a:r>
            <a:r>
              <a:rPr lang="es-AR" sz="3000" dirty="0">
                <a:solidFill>
                  <a:srgbClr val="366092"/>
                </a:solidFill>
              </a:rPr>
              <a:t>. </a:t>
            </a:r>
            <a:endParaRPr sz="3000" dirty="0">
              <a:solidFill>
                <a:srgbClr val="366092"/>
              </a:solidFill>
            </a:endParaRPr>
          </a:p>
        </p:txBody>
      </p:sp>
      <p:sp>
        <p:nvSpPr>
          <p:cNvPr id="93" name="Google Shape;93;p3"/>
          <p:cNvSpPr txBox="1">
            <a:spLocks noGrp="1"/>
          </p:cNvSpPr>
          <p:nvPr>
            <p:ph type="ctrTitle"/>
          </p:nvPr>
        </p:nvSpPr>
        <p:spPr>
          <a:xfrm>
            <a:off x="685800" y="330884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3000"/>
              <a:buFont typeface="Calibri"/>
              <a:buNone/>
            </a:pPr>
            <a:r>
              <a:rPr lang="es-AR" sz="3000" b="1" dirty="0">
                <a:solidFill>
                  <a:srgbClr val="366092"/>
                </a:solidFill>
              </a:rPr>
              <a:t>¿Qué es Google Académico o Scholar?</a:t>
            </a:r>
            <a:endParaRPr sz="3000" b="1" dirty="0">
              <a:solidFill>
                <a:srgbClr val="366092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/>
          <a:srcRect l="5708" t="3939"/>
          <a:stretch/>
        </p:blipFill>
        <p:spPr>
          <a:xfrm>
            <a:off x="3415862" y="3029209"/>
            <a:ext cx="2312275" cy="13445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143"/>
            <a:ext cx="9144000" cy="512921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>
            <a:spLocks noGrp="1"/>
          </p:cNvSpPr>
          <p:nvPr>
            <p:ph type="subTitle" idx="1"/>
          </p:nvPr>
        </p:nvSpPr>
        <p:spPr>
          <a:xfrm>
            <a:off x="490500" y="1606287"/>
            <a:ext cx="8163000" cy="2521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es-AR" sz="2400" dirty="0">
                <a:solidFill>
                  <a:schemeClr val="dk2"/>
                </a:solidFill>
                <a:highlight>
                  <a:schemeClr val="lt1"/>
                </a:highlight>
              </a:rPr>
              <a:t>Maximiza la </a:t>
            </a:r>
            <a:r>
              <a:rPr lang="es-AR" sz="2400" b="1" dirty="0">
                <a:solidFill>
                  <a:schemeClr val="dk2"/>
                </a:solidFill>
              </a:rPr>
              <a:t>visibilidad</a:t>
            </a:r>
            <a:r>
              <a:rPr lang="es-AR" sz="2400" dirty="0">
                <a:solidFill>
                  <a:schemeClr val="dk2"/>
                </a:solidFill>
              </a:rPr>
              <a:t> del </a:t>
            </a:r>
            <a:r>
              <a:rPr lang="es-AR" sz="2400" dirty="0">
                <a:solidFill>
                  <a:schemeClr val="dk2"/>
                </a:solidFill>
                <a:highlight>
                  <a:schemeClr val="lt1"/>
                </a:highlight>
              </a:rPr>
              <a:t>investigador</a:t>
            </a: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es-AR" sz="2400" dirty="0" smtClean="0">
                <a:solidFill>
                  <a:schemeClr val="dk2"/>
                </a:solidFill>
                <a:highlight>
                  <a:schemeClr val="lt1"/>
                </a:highlight>
              </a:rPr>
              <a:t>Fortalece </a:t>
            </a:r>
            <a:r>
              <a:rPr lang="es-AR" sz="2400" dirty="0">
                <a:solidFill>
                  <a:schemeClr val="dk2"/>
                </a:solidFill>
                <a:highlight>
                  <a:schemeClr val="lt1"/>
                </a:highlight>
              </a:rPr>
              <a:t>la </a:t>
            </a:r>
            <a:r>
              <a:rPr lang="es-AR" sz="2400" b="1" dirty="0">
                <a:solidFill>
                  <a:schemeClr val="dk2"/>
                </a:solidFill>
                <a:highlight>
                  <a:schemeClr val="lt1"/>
                </a:highlight>
              </a:rPr>
              <a:t>exposición</a:t>
            </a:r>
            <a:r>
              <a:rPr lang="es-AR" sz="2400" dirty="0">
                <a:solidFill>
                  <a:schemeClr val="dk2"/>
                </a:solidFill>
                <a:highlight>
                  <a:schemeClr val="lt1"/>
                </a:highlight>
              </a:rPr>
              <a:t> de la institución a la que pertenece</a:t>
            </a:r>
            <a:endParaRPr sz="2400" dirty="0">
              <a:solidFill>
                <a:schemeClr val="dk2"/>
              </a:solidFill>
              <a:highlight>
                <a:schemeClr val="lt1"/>
              </a:highlight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es-AR" sz="2400" dirty="0">
                <a:solidFill>
                  <a:schemeClr val="dk2"/>
                </a:solidFill>
              </a:rPr>
              <a:t>Mide el </a:t>
            </a:r>
            <a:r>
              <a:rPr lang="es-AR" sz="2400" b="1" dirty="0">
                <a:solidFill>
                  <a:schemeClr val="dk2"/>
                </a:solidFill>
              </a:rPr>
              <a:t>impacto</a:t>
            </a:r>
            <a:r>
              <a:rPr lang="es-AR" sz="2400" dirty="0">
                <a:solidFill>
                  <a:schemeClr val="dk2"/>
                </a:solidFill>
              </a:rPr>
              <a:t> de su producción científica</a:t>
            </a:r>
            <a:endParaRPr sz="2400" dirty="0">
              <a:solidFill>
                <a:schemeClr val="dk2"/>
              </a:solidFill>
            </a:endParaRPr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</a:pPr>
            <a:r>
              <a:rPr lang="es-AR" sz="2400" dirty="0">
                <a:solidFill>
                  <a:schemeClr val="dk2"/>
                </a:solidFill>
                <a:highlight>
                  <a:schemeClr val="lt1"/>
                </a:highlight>
              </a:rPr>
              <a:t>Permite el </a:t>
            </a:r>
            <a:r>
              <a:rPr lang="es-AR" sz="2400" b="1" dirty="0">
                <a:solidFill>
                  <a:schemeClr val="dk2"/>
                </a:solidFill>
                <a:highlight>
                  <a:schemeClr val="lt1"/>
                </a:highlight>
              </a:rPr>
              <a:t>contacto </a:t>
            </a:r>
            <a:r>
              <a:rPr lang="es-AR" sz="2400" dirty="0">
                <a:solidFill>
                  <a:schemeClr val="dk2"/>
                </a:solidFill>
                <a:highlight>
                  <a:schemeClr val="lt1"/>
                </a:highlight>
              </a:rPr>
              <a:t>con otros investigadores</a:t>
            </a:r>
            <a:endParaRPr sz="2700" dirty="0">
              <a:solidFill>
                <a:schemeClr val="dk2"/>
              </a:solidFill>
            </a:endParaRPr>
          </a:p>
        </p:txBody>
      </p:sp>
      <p:sp>
        <p:nvSpPr>
          <p:cNvPr id="100" name="Google Shape;100;p2"/>
          <p:cNvSpPr txBox="1">
            <a:spLocks noGrp="1"/>
          </p:cNvSpPr>
          <p:nvPr>
            <p:ph type="ctrTitle"/>
          </p:nvPr>
        </p:nvSpPr>
        <p:spPr>
          <a:xfrm>
            <a:off x="685800" y="35906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3000"/>
              <a:buFont typeface="Calibri"/>
              <a:buNone/>
            </a:pPr>
            <a:r>
              <a:rPr lang="es-AR" sz="3000" b="1">
                <a:solidFill>
                  <a:srgbClr val="366092"/>
                </a:solidFill>
              </a:rPr>
              <a:t>¿Por qué es importante crear un perfil de investigador en Google Académico?</a:t>
            </a:r>
            <a:endParaRPr sz="3000" b="1">
              <a:solidFill>
                <a:srgbClr val="36609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g2dee6338140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143"/>
            <a:ext cx="9144000" cy="5129213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g2dee6338140_0_0"/>
          <p:cNvSpPr txBox="1">
            <a:spLocks noGrp="1"/>
          </p:cNvSpPr>
          <p:nvPr>
            <p:ph type="subTitle" idx="1"/>
          </p:nvPr>
        </p:nvSpPr>
        <p:spPr>
          <a:xfrm>
            <a:off x="-632035" y="1111675"/>
            <a:ext cx="8656500" cy="29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700" dirty="0">
                <a:solidFill>
                  <a:schemeClr val="dk2"/>
                </a:solidFill>
                <a:highlight>
                  <a:schemeClr val="lt1"/>
                </a:highlight>
              </a:rPr>
              <a:t>                    </a:t>
            </a:r>
            <a:endParaRPr sz="2700" dirty="0">
              <a:solidFill>
                <a:schemeClr val="dk2"/>
              </a:solidFill>
              <a:highlight>
                <a:schemeClr val="lt1"/>
              </a:highlight>
            </a:endParaRPr>
          </a:p>
          <a:p>
            <a:pPr marL="18288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700" dirty="0">
                <a:solidFill>
                  <a:schemeClr val="dk2"/>
                </a:solidFill>
                <a:highlight>
                  <a:schemeClr val="lt1"/>
                </a:highlight>
              </a:rPr>
              <a:t>Una cuenta de correo electrónico institucional</a:t>
            </a:r>
            <a:endParaRPr sz="2700" dirty="0">
              <a:solidFill>
                <a:schemeClr val="dk2"/>
              </a:solidFill>
              <a:highlight>
                <a:schemeClr val="lt1"/>
              </a:highlight>
            </a:endParaRPr>
          </a:p>
          <a:p>
            <a:pPr marL="18288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700" b="1" dirty="0">
                <a:solidFill>
                  <a:schemeClr val="dk2"/>
                </a:solidFill>
                <a:highlight>
                  <a:schemeClr val="lt1"/>
                </a:highlight>
              </a:rPr>
              <a:t>@uflouniversidad o @uflo</a:t>
            </a:r>
            <a:endParaRPr sz="3500" b="1" dirty="0">
              <a:solidFill>
                <a:schemeClr val="dk2"/>
              </a:solidFill>
              <a:highlight>
                <a:schemeClr val="lt1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2500"/>
              <a:buNone/>
            </a:pPr>
            <a:endParaRPr sz="2700" dirty="0">
              <a:solidFill>
                <a:schemeClr val="dk2"/>
              </a:solidFill>
            </a:endParaRPr>
          </a:p>
        </p:txBody>
      </p:sp>
      <p:sp>
        <p:nvSpPr>
          <p:cNvPr id="107" name="Google Shape;107;g2dee6338140_0_0"/>
          <p:cNvSpPr txBox="1">
            <a:spLocks noGrp="1"/>
          </p:cNvSpPr>
          <p:nvPr>
            <p:ph type="ctrTitle"/>
          </p:nvPr>
        </p:nvSpPr>
        <p:spPr>
          <a:xfrm>
            <a:off x="685800" y="35906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3000"/>
              <a:buFont typeface="Calibri"/>
              <a:buNone/>
            </a:pPr>
            <a:r>
              <a:rPr lang="es-AR" sz="3000" b="1" dirty="0">
                <a:solidFill>
                  <a:srgbClr val="366092"/>
                </a:solidFill>
              </a:rPr>
              <a:t>¿Qué se necesita para crear un perfil de investigador en Google Académico? </a:t>
            </a:r>
            <a:endParaRPr sz="3000" b="1" dirty="0">
              <a:solidFill>
                <a:srgbClr val="366092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4244" y="2566101"/>
            <a:ext cx="1476375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2dee6338140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143"/>
            <a:ext cx="9144000" cy="5129213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</p:pic>
      <p:sp>
        <p:nvSpPr>
          <p:cNvPr id="2" name="Rectángulo 1"/>
          <p:cNvSpPr/>
          <p:nvPr/>
        </p:nvSpPr>
        <p:spPr>
          <a:xfrm>
            <a:off x="1019503" y="364163"/>
            <a:ext cx="73992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400" b="1" dirty="0">
                <a:solidFill>
                  <a:srgbClr val="366092"/>
                </a:solidFill>
              </a:rPr>
              <a:t>¿Cómo se crea un perfil de investigador en Google Académico?</a:t>
            </a:r>
            <a:endParaRPr lang="en-US" sz="2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735724" y="1338613"/>
            <a:ext cx="79668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Ingresar a Google Académico o Scholar: </a:t>
            </a:r>
            <a:r>
              <a:rPr lang="es-MX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https://scholar.google.es/</a:t>
            </a:r>
            <a:endParaRPr lang="es-MX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sz="1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7800" indent="-177800"/>
            <a:r>
              <a:rPr lang="es-MX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Iniciar sesión con una cuenta institucional </a:t>
            </a:r>
            <a:r>
              <a:rPr lang="es-MX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@uflouniversidad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s-MX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@uflo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para que el perfil en Google Académico se encuentre validado. NO utilizar correos personales.</a:t>
            </a:r>
          </a:p>
          <a:p>
            <a:endParaRPr lang="es-MX" dirty="0">
              <a:solidFill>
                <a:schemeClr val="accent1"/>
              </a:solidFill>
            </a:endParaRP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 rotWithShape="1">
          <a:blip r:embed="rId5"/>
          <a:srcRect b="6253"/>
          <a:stretch/>
        </p:blipFill>
        <p:spPr>
          <a:xfrm>
            <a:off x="4861387" y="2340461"/>
            <a:ext cx="4001543" cy="1349714"/>
          </a:xfrm>
          <a:prstGeom prst="rect">
            <a:avLst/>
          </a:prstGeom>
        </p:spPr>
      </p:pic>
      <p:cxnSp>
        <p:nvCxnSpPr>
          <p:cNvPr id="20" name="Conector recto de flecha 19"/>
          <p:cNvCxnSpPr>
            <a:cxnSpLocks/>
          </p:cNvCxnSpPr>
          <p:nvPr/>
        </p:nvCxnSpPr>
        <p:spPr>
          <a:xfrm>
            <a:off x="6064250" y="2066538"/>
            <a:ext cx="933450" cy="380071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n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1766" y="2571749"/>
            <a:ext cx="4240622" cy="1096933"/>
          </a:xfrm>
          <a:prstGeom prst="rect">
            <a:avLst/>
          </a:prstGeom>
        </p:spPr>
      </p:pic>
      <p:cxnSp>
        <p:nvCxnSpPr>
          <p:cNvPr id="10" name="Conector recto de flecha 9"/>
          <p:cNvCxnSpPr/>
          <p:nvPr/>
        </p:nvCxnSpPr>
        <p:spPr>
          <a:xfrm flipV="1">
            <a:off x="4570133" y="2849948"/>
            <a:ext cx="0" cy="540533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404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2dee6338140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143"/>
            <a:ext cx="9144000" cy="5129213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</p:pic>
      <p:sp>
        <p:nvSpPr>
          <p:cNvPr id="3" name="CuadroTexto 2"/>
          <p:cNvSpPr txBox="1"/>
          <p:nvPr/>
        </p:nvSpPr>
        <p:spPr>
          <a:xfrm>
            <a:off x="693684" y="581869"/>
            <a:ext cx="79563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vez logueado, dirigirse a la opción “Mi perfil” disponible en la barra superior izquierda:</a:t>
            </a: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accent1"/>
              </a:solidFill>
            </a:endParaRP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 rotWithShape="1">
          <a:blip r:embed="rId4"/>
          <a:srcRect l="-270" t="9069" r="1"/>
          <a:stretch/>
        </p:blipFill>
        <p:spPr>
          <a:xfrm>
            <a:off x="651690" y="1142577"/>
            <a:ext cx="7840620" cy="2153522"/>
          </a:xfrm>
          <a:prstGeom prst="rect">
            <a:avLst/>
          </a:prstGeom>
        </p:spPr>
      </p:pic>
      <p:cxnSp>
        <p:nvCxnSpPr>
          <p:cNvPr id="20" name="Conector recto de flecha 19"/>
          <p:cNvCxnSpPr/>
          <p:nvPr/>
        </p:nvCxnSpPr>
        <p:spPr>
          <a:xfrm flipV="1">
            <a:off x="1277005" y="1676397"/>
            <a:ext cx="0" cy="540533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3174124" y="3763560"/>
            <a:ext cx="5633545" cy="52322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2"/>
                </a:solidFill>
              </a:rPr>
              <a:t>Chequear estar logueado con una cuenta </a:t>
            </a:r>
            <a:r>
              <a:rPr lang="es-MX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@uflo</a:t>
            </a:r>
            <a:r>
              <a:rPr lang="es-MX" b="1" dirty="0">
                <a:solidFill>
                  <a:schemeClr val="bg2"/>
                </a:solidFill>
              </a:rPr>
              <a:t> o </a:t>
            </a:r>
            <a:r>
              <a:rPr lang="es-MX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@uflouniversidad</a:t>
            </a:r>
            <a:endParaRPr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2dee6338140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143"/>
            <a:ext cx="9144000" cy="5129213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</p:pic>
      <p:sp>
        <p:nvSpPr>
          <p:cNvPr id="3" name="CuadroTexto 2"/>
          <p:cNvSpPr txBox="1"/>
          <p:nvPr/>
        </p:nvSpPr>
        <p:spPr>
          <a:xfrm>
            <a:off x="557048" y="324980"/>
            <a:ext cx="26065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/>
            <a:r>
              <a:rPr lang="es-MX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Completar a continuación el siguiente formulario:</a:t>
            </a: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112937" y="2007712"/>
            <a:ext cx="2297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2"/>
                </a:solidFill>
              </a:rPr>
              <a:t>Colocar </a:t>
            </a:r>
            <a:r>
              <a:rPr lang="es-MX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 de Flores </a:t>
            </a:r>
            <a:r>
              <a:rPr lang="es-MX" sz="1200" dirty="0">
                <a:solidFill>
                  <a:schemeClr val="bg2"/>
                </a:solidFill>
              </a:rPr>
              <a:t>y no UFLO o UFLO Universidad</a:t>
            </a:r>
            <a:endParaRPr lang="en-US" sz="1200" dirty="0">
              <a:solidFill>
                <a:schemeClr val="bg2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127531" y="2798420"/>
            <a:ext cx="2511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2"/>
                </a:solidFill>
              </a:rPr>
              <a:t>Utilizar el correo institucional </a:t>
            </a:r>
            <a:r>
              <a:rPr lang="es-MX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@uflouniversidad</a:t>
            </a:r>
            <a:r>
              <a:rPr lang="es-MX" sz="1200" dirty="0">
                <a:solidFill>
                  <a:schemeClr val="bg2"/>
                </a:solidFill>
              </a:rPr>
              <a:t> o </a:t>
            </a:r>
            <a:r>
              <a:rPr lang="es-MX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@uflo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6135592" y="3725754"/>
            <a:ext cx="3050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2"/>
                </a:solidFill>
              </a:rPr>
              <a:t>Tildar opción </a:t>
            </a:r>
            <a:r>
              <a:rPr lang="es-MX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“hacer público mi perfil”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D0DAC98-5ACD-CE77-8830-5420E5C150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3607" y="324980"/>
            <a:ext cx="2396276" cy="3984506"/>
          </a:xfrm>
          <a:prstGeom prst="rect">
            <a:avLst/>
          </a:prstGeom>
        </p:spPr>
      </p:pic>
      <p:cxnSp>
        <p:nvCxnSpPr>
          <p:cNvPr id="6" name="Conector recto de flecha 5"/>
          <p:cNvCxnSpPr>
            <a:cxnSpLocks/>
          </p:cNvCxnSpPr>
          <p:nvPr/>
        </p:nvCxnSpPr>
        <p:spPr>
          <a:xfrm>
            <a:off x="4958314" y="2321106"/>
            <a:ext cx="1047132" cy="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>
            <a:cxnSpLocks/>
          </p:cNvCxnSpPr>
          <p:nvPr/>
        </p:nvCxnSpPr>
        <p:spPr>
          <a:xfrm>
            <a:off x="4908210" y="3027794"/>
            <a:ext cx="1106108" cy="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9AB9CA5A-F840-B27A-F652-CB733D379925}"/>
              </a:ext>
            </a:extLst>
          </p:cNvPr>
          <p:cNvCxnSpPr>
            <a:cxnSpLocks/>
          </p:cNvCxnSpPr>
          <p:nvPr/>
        </p:nvCxnSpPr>
        <p:spPr>
          <a:xfrm>
            <a:off x="4906621" y="3850310"/>
            <a:ext cx="1106108" cy="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>
            <a:extLst>
              <a:ext uri="{FF2B5EF4-FFF2-40B4-BE49-F238E27FC236}">
                <a16:creationId xmlns:a16="http://schemas.microsoft.com/office/drawing/2014/main" id="{18994E3B-8354-58E7-BADB-4E77F1109293}"/>
              </a:ext>
            </a:extLst>
          </p:cNvPr>
          <p:cNvSpPr/>
          <p:nvPr/>
        </p:nvSpPr>
        <p:spPr>
          <a:xfrm>
            <a:off x="3288082" y="727543"/>
            <a:ext cx="445100" cy="162838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92E70E7-0069-7074-8074-1347F4E125E9}"/>
              </a:ext>
            </a:extLst>
          </p:cNvPr>
          <p:cNvSpPr/>
          <p:nvPr/>
        </p:nvSpPr>
        <p:spPr>
          <a:xfrm>
            <a:off x="3294345" y="2078232"/>
            <a:ext cx="445100" cy="162838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6DAD52D0-37E5-42AF-0DD6-68196175340D}"/>
              </a:ext>
            </a:extLst>
          </p:cNvPr>
          <p:cNvSpPr/>
          <p:nvPr/>
        </p:nvSpPr>
        <p:spPr>
          <a:xfrm>
            <a:off x="3288508" y="2798420"/>
            <a:ext cx="1333596" cy="162838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05FE0BFF-453D-AA80-4511-F322FEA40392}"/>
              </a:ext>
            </a:extLst>
          </p:cNvPr>
          <p:cNvSpPr/>
          <p:nvPr/>
        </p:nvSpPr>
        <p:spPr>
          <a:xfrm>
            <a:off x="3288081" y="3619283"/>
            <a:ext cx="820455" cy="162838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981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2dee6338140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143"/>
            <a:ext cx="9144000" cy="5129213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</p:pic>
      <p:sp>
        <p:nvSpPr>
          <p:cNvPr id="3" name="CuadroTexto 2"/>
          <p:cNvSpPr txBox="1"/>
          <p:nvPr/>
        </p:nvSpPr>
        <p:spPr>
          <a:xfrm>
            <a:off x="557048" y="32498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/>
            <a:r>
              <a:rPr lang="es-MX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Una vez guardados los datos de perfil, se abrirá una pantalla con artículos y se deberán elegir aquellos que sean de su autoría: </a:t>
            </a: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accent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983" y="1080528"/>
            <a:ext cx="6892455" cy="2377802"/>
          </a:xfrm>
          <a:prstGeom prst="rect">
            <a:avLst/>
          </a:prstGeom>
        </p:spPr>
      </p:pic>
      <p:sp>
        <p:nvSpPr>
          <p:cNvPr id="18" name="CuadroTexto 17"/>
          <p:cNvSpPr txBox="1"/>
          <p:nvPr/>
        </p:nvSpPr>
        <p:spPr>
          <a:xfrm>
            <a:off x="790120" y="2605297"/>
            <a:ext cx="122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Seleccionar los artículos de su autoría</a:t>
            </a:r>
            <a:endParaRPr lang="en-US" sz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 flipH="1">
            <a:off x="1978395" y="2513595"/>
            <a:ext cx="629799" cy="340693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7358465" y="2030612"/>
            <a:ext cx="666088" cy="653329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7691509" y="2727683"/>
            <a:ext cx="8492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puede realizar una búsqueda manual por nombre o artículo</a:t>
            </a:r>
            <a:endParaRPr lang="en-US" sz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41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g2dee6338140_0_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7143"/>
            <a:ext cx="9144000" cy="5129213"/>
          </a:xfrm>
          <a:prstGeom prst="rect">
            <a:avLst/>
          </a:prstGeom>
          <a:solidFill>
            <a:schemeClr val="accent6"/>
          </a:solidFill>
          <a:ln w="9525" cap="flat" cmpd="sng">
            <a:solidFill>
              <a:schemeClr val="accent5"/>
            </a:solidFill>
            <a:prstDash val="dot"/>
            <a:round/>
            <a:headEnd type="none" w="sm" len="sm"/>
            <a:tailEnd type="none" w="sm" len="sm"/>
          </a:ln>
        </p:spPr>
      </p:pic>
      <p:sp>
        <p:nvSpPr>
          <p:cNvPr id="3" name="CuadroTexto 2"/>
          <p:cNvSpPr txBox="1"/>
          <p:nvPr/>
        </p:nvSpPr>
        <p:spPr>
          <a:xfrm>
            <a:off x="557048" y="324980"/>
            <a:ext cx="82296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</a:t>
            </a:r>
            <a:r>
              <a:rPr lang="es-MX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 paso siguiente consiste en configurar las actualizaciones de los artículos y la visibilidad del perfil: </a:t>
            </a: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s-MX" dirty="0">
              <a:solidFill>
                <a:schemeClr val="accent1"/>
              </a:solidFill>
            </a:endParaRPr>
          </a:p>
        </p:txBody>
      </p:sp>
      <p:cxnSp>
        <p:nvCxnSpPr>
          <p:cNvPr id="13" name="Conector recto de flecha 12"/>
          <p:cNvCxnSpPr/>
          <p:nvPr/>
        </p:nvCxnSpPr>
        <p:spPr>
          <a:xfrm flipH="1">
            <a:off x="1544954" y="2663334"/>
            <a:ext cx="629799" cy="340693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5873" y="965300"/>
            <a:ext cx="6212599" cy="2731042"/>
          </a:xfrm>
          <a:prstGeom prst="rect">
            <a:avLst/>
          </a:prstGeom>
        </p:spPr>
      </p:pic>
      <p:cxnSp>
        <p:nvCxnSpPr>
          <p:cNvPr id="9" name="Conector recto de flecha 8"/>
          <p:cNvCxnSpPr>
            <a:cxnSpLocks/>
          </p:cNvCxnSpPr>
          <p:nvPr/>
        </p:nvCxnSpPr>
        <p:spPr>
          <a:xfrm>
            <a:off x="2547865" y="1761009"/>
            <a:ext cx="443882" cy="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C0E29B73-B60B-5B34-34AA-BC1ACCDBF554}"/>
              </a:ext>
            </a:extLst>
          </p:cNvPr>
          <p:cNvCxnSpPr>
            <a:cxnSpLocks/>
          </p:cNvCxnSpPr>
          <p:nvPr/>
        </p:nvCxnSpPr>
        <p:spPr>
          <a:xfrm>
            <a:off x="2547865" y="2479791"/>
            <a:ext cx="443882" cy="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3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390</Words>
  <Application>Microsoft Office PowerPoint</Application>
  <PresentationFormat>Presentación en pantalla (16:9)</PresentationFormat>
  <Paragraphs>83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de Office</vt:lpstr>
      <vt:lpstr>Presentación de PowerPoint</vt:lpstr>
      <vt:lpstr>Es uno de los buscadores de trabajos académicos y científicos más utilizado. Permite además crear un  PERFIL DE INVESTIGADOR. </vt:lpstr>
      <vt:lpstr>¿Por qué es importante crear un perfil de investigador en Google Académico?</vt:lpstr>
      <vt:lpstr>¿Qué se necesita para crear un perfil de investigador en Google Académico?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¿Necesitás ayuda para crear un Perfil en Google Académico? Escribinos a biblioteca@uflouniversidad.edu.ar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30</cp:revision>
  <dcterms:created xsi:type="dcterms:W3CDTF">2022-06-06T18:54:03Z</dcterms:created>
  <dcterms:modified xsi:type="dcterms:W3CDTF">2024-05-22T21:37:48Z</dcterms:modified>
</cp:coreProperties>
</file>